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65" r:id="rId3"/>
    <p:sldId id="288" r:id="rId4"/>
    <p:sldId id="289" r:id="rId5"/>
    <p:sldId id="287" r:id="rId6"/>
    <p:sldId id="290" r:id="rId7"/>
    <p:sldId id="291" r:id="rId8"/>
    <p:sldId id="292" r:id="rId9"/>
    <p:sldId id="293" r:id="rId10"/>
    <p:sldId id="297" r:id="rId11"/>
    <p:sldId id="284" r:id="rId12"/>
    <p:sldId id="283" r:id="rId13"/>
    <p:sldId id="285" r:id="rId14"/>
    <p:sldId id="294" r:id="rId15"/>
    <p:sldId id="295" r:id="rId16"/>
    <p:sldId id="296" r:id="rId17"/>
    <p:sldId id="298" r:id="rId18"/>
    <p:sldId id="286" r:id="rId19"/>
    <p:sldId id="267" r:id="rId20"/>
    <p:sldId id="277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44" d="100"/>
          <a:sy n="44" d="100"/>
        </p:scale>
        <p:origin x="2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88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669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333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132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369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485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0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01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2B0C06E-0977-954B-BAB3-30BEF9D86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15246"/>
            <a:ext cx="24580123" cy="1373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4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screen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505931"/>
            <a:ext cx="1043985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Copyright © 2021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27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9" r:id="rId3"/>
    <p:sldLayoutId id="2147483670" r:id="rId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arth%27s_critical_zon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heia-ozcar-is/sensorthings-guidelines/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g-brgm.k8s.ilt-dmz.iosb.fraunhofer.de/servlet/is/193/" TargetMode="External"/><Relationship Id="rId2" Type="http://schemas.openxmlformats.org/officeDocument/2006/relationships/hyperlink" Target="https://sensors.bgs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docs.pygeoapi.io/en/latest/data-publishing/ogcapi-features.html#sensorthings-api" TargetMode="External"/><Relationship Id="rId4" Type="http://schemas.openxmlformats.org/officeDocument/2006/relationships/hyperlink" Target="https://ogcapi.bgs.ac.uk/collections/BGSSTAThings/item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g-brgm.k8s.ilt-dmz.iosb.fraunhofer.de/servlet/is/110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inspire.ec.europa.eu/good-practice/ogc-sensorthings-api-inspire-download-servi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datacoveeu.github.io/API4INSPIR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.ogc.org/twiki_public/HydrologyDWG/HydroDWGSeminarMarch2021" TargetMode="External"/><Relationship Id="rId2" Type="http://schemas.openxmlformats.org/officeDocument/2006/relationships/hyperlink" Target="https://github.com/INSIDE-information-systems/SensorThings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22469933" cy="4648201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ST API in the hydro </a:t>
            </a:r>
            <a:br>
              <a:rPr lang="fr-FR" dirty="0" smtClean="0"/>
            </a:br>
            <a:r>
              <a:rPr lang="fr-FR" dirty="0" err="1" smtClean="0"/>
              <a:t>Community</a:t>
            </a:r>
            <a:r>
              <a:rPr lang="fr-FR" dirty="0" smtClean="0"/>
              <a:t> –EU insights</a:t>
            </a:r>
            <a:endParaRPr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121</a:t>
            </a:r>
            <a:r>
              <a:rPr lang="en-US" baseline="30000" dirty="0"/>
              <a:t>st</a:t>
            </a:r>
            <a:r>
              <a:rPr lang="en-US" dirty="0"/>
              <a:t> OGC Member Meeting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Grellet Sylvain, BRGM</a:t>
            </a:r>
            <a:endParaRPr lang="en-US" dirty="0"/>
          </a:p>
          <a:p>
            <a:r>
              <a:rPr lang="en-US" dirty="0" smtClean="0"/>
              <a:t>07 </a:t>
            </a:r>
            <a:r>
              <a:rPr lang="en-US" dirty="0"/>
              <a:t>December 2021</a:t>
            </a:r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French </a:t>
            </a:r>
            <a:r>
              <a:rPr lang="fr-FR" dirty="0" err="1"/>
              <a:t>side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OZCAR French </a:t>
            </a:r>
            <a:r>
              <a:rPr lang="fr-FR" dirty="0" err="1" smtClean="0"/>
              <a:t>Research</a:t>
            </a:r>
            <a:r>
              <a:rPr lang="fr-FR" dirty="0" smtClean="0"/>
              <a:t> Infrastructure on the ‘</a:t>
            </a:r>
            <a:r>
              <a:rPr lang="fr-FR" dirty="0" err="1" smtClean="0"/>
              <a:t>critical</a:t>
            </a:r>
            <a:r>
              <a:rPr lang="fr-FR" dirty="0" smtClean="0"/>
              <a:t> zone’</a:t>
            </a:r>
            <a:endParaRPr lang="fr-FR" dirty="0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3641"/>
          <a:stretch/>
        </p:blipFill>
        <p:spPr>
          <a:xfrm>
            <a:off x="1206500" y="3898769"/>
            <a:ext cx="12323708" cy="8445632"/>
          </a:xfrm>
          <a:prstGeom prst="rect">
            <a:avLst/>
          </a:prstGeom>
        </p:spPr>
      </p:pic>
      <p:sp>
        <p:nvSpPr>
          <p:cNvPr id="82" name="Ellipse 81"/>
          <p:cNvSpPr/>
          <p:nvPr/>
        </p:nvSpPr>
        <p:spPr>
          <a:xfrm>
            <a:off x="1504674" y="8715197"/>
            <a:ext cx="7088414" cy="4180115"/>
          </a:xfrm>
          <a:prstGeom prst="ellipse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13811894" y="8891027"/>
            <a:ext cx="936560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30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From</a:t>
            </a:r>
            <a:r>
              <a:rPr lang="fr-FR" sz="3000" dirty="0">
                <a:latin typeface="+mj-lt"/>
              </a:rPr>
              <a:t> </a:t>
            </a:r>
            <a:r>
              <a:rPr lang="fr-FR" sz="3000" dirty="0">
                <a:latin typeface="+mj-lt"/>
                <a:hlinkClick r:id="rId3"/>
              </a:rPr>
              <a:t>https://</a:t>
            </a:r>
            <a:r>
              <a:rPr lang="fr-FR" sz="3000" dirty="0" smtClean="0">
                <a:latin typeface="+mj-lt"/>
                <a:hlinkClick r:id="rId3"/>
              </a:rPr>
              <a:t>en.wikipedia.org/wiki/Earth%27s_critical_zone</a:t>
            </a:r>
            <a:r>
              <a:rPr lang="fr-FR" sz="3000" dirty="0" smtClean="0">
                <a:latin typeface="+mj-lt"/>
              </a:rPr>
              <a:t> </a:t>
            </a:r>
            <a:endParaRPr kumimoji="0" lang="fr-FR" sz="3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sym typeface="Mont Book"/>
            </a:endParaRPr>
          </a:p>
        </p:txBody>
      </p:sp>
      <p:pic>
        <p:nvPicPr>
          <p:cNvPr id="5122" name="Picture 2" descr="https://upload.wikimedia.org/wikipedia/commons/thumb/8/86/Czone_chorover_et_al_catalina_jemez_czo.png/220px-Czone_chorover_et_al_catalina_jemez_cz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448" y="3609606"/>
            <a:ext cx="4478498" cy="51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ZoneTexte 84"/>
          <p:cNvSpPr txBox="1"/>
          <p:nvPr/>
        </p:nvSpPr>
        <p:spPr>
          <a:xfrm>
            <a:off x="13964294" y="10957654"/>
            <a:ext cx="936560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40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ST API pattern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to </a:t>
            </a:r>
            <a:r>
              <a:rPr kumimoji="0" lang="fr-FR" sz="40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feed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the </a:t>
            </a:r>
            <a:r>
              <a:rPr kumimoji="0" lang="fr-FR" sz="40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Reseach</a:t>
            </a:r>
            <a:r>
              <a:rPr kumimoji="0" lang="fr-FR" sz="40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sym typeface="Mont Book"/>
              </a:rPr>
              <a:t> Infrastructure : </a:t>
            </a:r>
          </a:p>
          <a:p>
            <a:r>
              <a:rPr lang="fr-FR" sz="4000" dirty="0">
                <a:latin typeface="+mj-lt"/>
                <a:hlinkClick r:id="rId5"/>
              </a:rPr>
              <a:t>https://github.com/theia-ozcar-is/sensorthings-guidelines</a:t>
            </a:r>
            <a:r>
              <a:rPr lang="fr-FR" sz="4000" dirty="0" smtClean="0">
                <a:latin typeface="+mj-lt"/>
                <a:hlinkClick r:id="rId5"/>
              </a:rPr>
              <a:t>/</a:t>
            </a:r>
            <a:r>
              <a:rPr lang="fr-FR" sz="4000" dirty="0" smtClean="0">
                <a:latin typeface="+mj-lt"/>
              </a:rPr>
              <a:t> </a:t>
            </a:r>
            <a:endParaRPr kumimoji="0" lang="fr-FR" sz="4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544531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British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: water </a:t>
            </a:r>
            <a:r>
              <a:rPr lang="fr-FR" dirty="0" err="1" smtClean="0"/>
              <a:t>level</a:t>
            </a:r>
            <a:r>
              <a:rPr lang="fr-FR" dirty="0" smtClean="0"/>
              <a:t>, </a:t>
            </a:r>
            <a:r>
              <a:rPr lang="fr-FR" dirty="0" err="1" smtClean="0"/>
              <a:t>temp</a:t>
            </a:r>
            <a:r>
              <a:rPr lang="fr-FR" dirty="0" smtClean="0"/>
              <a:t>, </a:t>
            </a:r>
            <a:r>
              <a:rPr lang="fr-FR" dirty="0" err="1" smtClean="0"/>
              <a:t>conductivity</a:t>
            </a:r>
            <a:r>
              <a:rPr lang="fr-FR" dirty="0" smtClean="0"/>
              <a:t>, ….</a:t>
            </a:r>
          </a:p>
          <a:p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en-US" u="sng" dirty="0">
                <a:hlinkClick r:id="rId2"/>
              </a:rPr>
              <a:t>https://sensors.bgs.ac.uk</a:t>
            </a:r>
            <a:r>
              <a:rPr lang="en-US" u="sng" dirty="0" smtClean="0">
                <a:hlinkClick r:id="rId2"/>
              </a:rPr>
              <a:t>/</a:t>
            </a:r>
            <a:r>
              <a:rPr lang="en-US" u="sng" dirty="0" smtClean="0"/>
              <a:t> </a:t>
            </a:r>
            <a:endParaRPr lang="fr-FR" dirty="0" smtClean="0"/>
          </a:p>
          <a:p>
            <a:pPr lvl="1"/>
            <a:r>
              <a:rPr lang="fr-FR" dirty="0" smtClean="0"/>
              <a:t>Documentation, </a:t>
            </a:r>
            <a:r>
              <a:rPr lang="fr-FR" dirty="0" err="1" smtClean="0"/>
              <a:t>videos</a:t>
            </a:r>
            <a:r>
              <a:rPr lang="fr-FR" dirty="0" smtClean="0"/>
              <a:t>, end-point (FROST)</a:t>
            </a:r>
          </a:p>
          <a:p>
            <a:r>
              <a:rPr lang="fr-FR" dirty="0" smtClean="0"/>
              <a:t>Visible in Fraunhofer </a:t>
            </a:r>
            <a:r>
              <a:rPr lang="fr-FR" dirty="0" err="1" smtClean="0"/>
              <a:t>WebGenesis</a:t>
            </a:r>
            <a:r>
              <a:rPr lang="fr-FR" dirty="0" smtClean="0"/>
              <a:t> : </a:t>
            </a:r>
            <a:r>
              <a:rPr lang="en-US" u="sng" dirty="0">
                <a:hlinkClick r:id="rId3"/>
              </a:rPr>
              <a:t>https://wg-brgm.k8s.ilt-dmz.iosb.fraunhofer.de/servlet/is/193</a:t>
            </a:r>
            <a:r>
              <a:rPr lang="en-US" u="sng" dirty="0" smtClean="0">
                <a:hlinkClick r:id="rId3"/>
              </a:rPr>
              <a:t>/</a:t>
            </a:r>
            <a:r>
              <a:rPr lang="en-US" u="sng" dirty="0" smtClean="0"/>
              <a:t> </a:t>
            </a:r>
            <a:endParaRPr lang="fr-FR" dirty="0" smtClean="0"/>
          </a:p>
          <a:p>
            <a:r>
              <a:rPr lang="fr-FR" dirty="0" smtClean="0"/>
              <a:t>And </a:t>
            </a:r>
            <a:r>
              <a:rPr lang="fr-FR" dirty="0" err="1" smtClean="0"/>
              <a:t>also</a:t>
            </a:r>
            <a:r>
              <a:rPr lang="fr-FR" dirty="0" smtClean="0"/>
              <a:t>, « for fun », </a:t>
            </a:r>
          </a:p>
          <a:p>
            <a:pPr lvl="1"/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OGC API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/>
              <a:t>server </a:t>
            </a:r>
            <a:r>
              <a:rPr lang="fr-FR" dirty="0" smtClean="0">
                <a:hlinkClick r:id="rId4"/>
              </a:rPr>
              <a:t>https</a:t>
            </a:r>
            <a:r>
              <a:rPr lang="fr-FR" dirty="0">
                <a:hlinkClick r:id="rId4"/>
              </a:rPr>
              <a:t>://</a:t>
            </a:r>
            <a:r>
              <a:rPr lang="fr-FR" dirty="0" smtClean="0">
                <a:hlinkClick r:id="rId4"/>
              </a:rPr>
              <a:t>ogcapi.bgs.ac.uk/collections/BGSSTAThings/items</a:t>
            </a:r>
            <a:r>
              <a:rPr lang="fr-FR" dirty="0" smtClean="0"/>
              <a:t> 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the STA provider function in </a:t>
            </a:r>
            <a:r>
              <a:rPr lang="en-US" dirty="0" err="1"/>
              <a:t>pygeoapi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docs.pygeoapi.io/en/latest/data-publishing/ogcapi-features.html#sensorthings-api</a:t>
            </a:r>
            <a:r>
              <a:rPr lang="en-US" dirty="0" smtClean="0"/>
              <a:t> </a:t>
            </a:r>
            <a:endParaRPr lang="fr-FR" dirty="0" smtClean="0"/>
          </a:p>
          <a:p>
            <a:endParaRPr dirty="0"/>
          </a:p>
        </p:txBody>
      </p:sp>
      <p:sp>
        <p:nvSpPr>
          <p:cNvPr id="2" name="AutoShape 2" descr="British Geological Survey - Évènement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British Geological Surv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389" y="12185470"/>
            <a:ext cx="23812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80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British </a:t>
            </a:r>
            <a:r>
              <a:rPr lang="fr-FR" dirty="0" err="1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In Fraunhofer </a:t>
            </a:r>
            <a:r>
              <a:rPr lang="fr-FR" dirty="0" err="1" smtClean="0"/>
              <a:t>WebGenesis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3" y="5561414"/>
            <a:ext cx="10725150" cy="6477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488" y="4746628"/>
            <a:ext cx="10801350" cy="5648325"/>
          </a:xfrm>
          <a:prstGeom prst="rect">
            <a:avLst/>
          </a:prstGeom>
        </p:spPr>
      </p:pic>
      <p:pic>
        <p:nvPicPr>
          <p:cNvPr id="2050" name="Picture 2" descr="British Geological Surv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588" y="12073396"/>
            <a:ext cx="23812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46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Project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supported</a:t>
            </a:r>
            <a:r>
              <a:rPr lang="fr-FR" dirty="0" smtClean="0"/>
              <a:t> the INSPIRE ST API good </a:t>
            </a:r>
            <a:r>
              <a:rPr lang="fr-FR" dirty="0"/>
              <a:t>practices document (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inspire.ec.europa.eu/good-practice/ogc-sensorthings-api-inspire-download-service</a:t>
            </a:r>
            <a:r>
              <a:rPr lang="fr-FR" dirty="0" smtClean="0"/>
              <a:t>) -&gt; </a:t>
            </a:r>
            <a:r>
              <a:rPr lang="fr-FR" dirty="0" err="1" smtClean="0"/>
              <a:t>now</a:t>
            </a:r>
            <a:r>
              <a:rPr lang="fr-FR" dirty="0" smtClean="0"/>
              <a:t> ST API part 1 </a:t>
            </a:r>
            <a:r>
              <a:rPr lang="fr-FR" dirty="0" err="1" smtClean="0"/>
              <a:t>recognized</a:t>
            </a:r>
            <a:r>
              <a:rPr lang="fr-FR" dirty="0" smtClean="0"/>
              <a:t> </a:t>
            </a:r>
            <a:r>
              <a:rPr lang="fr-FR" dirty="0" err="1" smtClean="0"/>
              <a:t>valid</a:t>
            </a:r>
            <a:r>
              <a:rPr lang="fr-FR" dirty="0" smtClean="0"/>
              <a:t> EU INSPIRE </a:t>
            </a:r>
            <a:r>
              <a:rPr lang="fr-FR" dirty="0" err="1" smtClean="0"/>
              <a:t>download</a:t>
            </a:r>
            <a:r>
              <a:rPr lang="fr-FR" dirty="0" smtClean="0"/>
              <a:t> service</a:t>
            </a:r>
          </a:p>
          <a:p>
            <a:r>
              <a:rPr lang="fr-FR" dirty="0" err="1" smtClean="0"/>
              <a:t>Various</a:t>
            </a:r>
            <a:r>
              <a:rPr lang="fr-FR" dirty="0" smtClean="0"/>
              <a:t> topics, water </a:t>
            </a:r>
            <a:r>
              <a:rPr lang="fr-FR" dirty="0" err="1" smtClean="0"/>
              <a:t>related</a:t>
            </a:r>
            <a:r>
              <a:rPr lang="fr-FR" dirty="0"/>
              <a:t> </a:t>
            </a:r>
            <a:r>
              <a:rPr lang="fr-FR" dirty="0" smtClean="0"/>
              <a:t>are franco </a:t>
            </a:r>
            <a:r>
              <a:rPr lang="fr-FR" dirty="0" err="1" smtClean="0"/>
              <a:t>germanic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French </a:t>
            </a:r>
            <a:r>
              <a:rPr lang="fr-FR" dirty="0" err="1" smtClean="0"/>
              <a:t>flows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: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slides</a:t>
            </a:r>
          </a:p>
          <a:p>
            <a:pPr lvl="1"/>
            <a:r>
              <a:rPr lang="fr-FR" dirty="0"/>
              <a:t>Land </a:t>
            </a:r>
            <a:r>
              <a:rPr lang="fr-FR" dirty="0" err="1" smtClean="0"/>
              <a:t>Baden-Württemberg</a:t>
            </a:r>
            <a:r>
              <a:rPr lang="fr-FR" dirty="0" smtClean="0"/>
              <a:t> (via Fraunhofer) : surface water </a:t>
            </a:r>
            <a:r>
              <a:rPr lang="fr-FR" dirty="0" err="1" smtClean="0"/>
              <a:t>quality</a:t>
            </a:r>
            <a:r>
              <a:rPr lang="fr-FR" dirty="0" smtClean="0"/>
              <a:t> and </a:t>
            </a: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endParaRPr lang="fr-FR" dirty="0" smtClean="0"/>
          </a:p>
          <a:p>
            <a:r>
              <a:rPr lang="fr-FR" dirty="0" smtClean="0"/>
              <a:t>Client </a:t>
            </a:r>
            <a:r>
              <a:rPr lang="fr-FR" dirty="0" err="1" smtClean="0"/>
              <a:t>view</a:t>
            </a:r>
            <a:r>
              <a:rPr lang="fr-FR" dirty="0" smtClean="0"/>
              <a:t> :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://wg-brgm.k8s.ilt-dmz.iosb.fraunhofer.de/servlet/is/110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 </a:t>
            </a:r>
          </a:p>
          <a:p>
            <a:r>
              <a:rPr lang="fr-FR" dirty="0" smtClean="0"/>
              <a:t>More on the </a:t>
            </a:r>
            <a:r>
              <a:rPr lang="fr-FR" dirty="0" err="1" smtClean="0"/>
              <a:t>project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https://datacoveeu.github.io/API4INSPIRE</a:t>
            </a:r>
            <a:r>
              <a:rPr lang="fr-FR" dirty="0" smtClean="0">
                <a:hlinkClick r:id="rId4"/>
              </a:rPr>
              <a:t>/</a:t>
            </a:r>
            <a:r>
              <a:rPr lang="fr-FR" dirty="0" smtClean="0"/>
              <a:t> </a:t>
            </a:r>
          </a:p>
          <a:p>
            <a:endParaRPr dirty="0"/>
          </a:p>
        </p:txBody>
      </p:sp>
      <p:pic>
        <p:nvPicPr>
          <p:cNvPr id="3074" name="Picture 2" descr="https://www.go-peg.eu/wp-content/uploads/2020/10/datacove-variante3_Tex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7" y="12559697"/>
            <a:ext cx="2187121" cy="9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Fraunhofer-Institut für Optronik, Systemtechnik und Bildauswertung IOSB -  YouTube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6" b="32426"/>
          <a:stretch/>
        </p:blipFill>
        <p:spPr bwMode="auto">
          <a:xfrm>
            <a:off x="14839350" y="12542531"/>
            <a:ext cx="3203721" cy="9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https://www.geosolutionsgroup.com/wp-content/themes/zaki/img/logo.png?x639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862" y="12725472"/>
            <a:ext cx="3257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839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from</a:t>
            </a:r>
            <a:r>
              <a:rPr lang="fr-FR" dirty="0" smtClean="0"/>
              <a:t> 2 countries </a:t>
            </a:r>
            <a:endParaRPr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64" y="2108887"/>
            <a:ext cx="9471636" cy="11607113"/>
          </a:xfrm>
          <a:prstGeom prst="rect">
            <a:avLst/>
          </a:prstGeom>
        </p:spPr>
      </p:pic>
      <p:sp>
        <p:nvSpPr>
          <p:cNvPr id="8" name="Bulle ronde 7"/>
          <p:cNvSpPr/>
          <p:nvPr/>
        </p:nvSpPr>
        <p:spPr>
          <a:xfrm>
            <a:off x="10508974" y="4672911"/>
            <a:ext cx="4155706" cy="2283012"/>
          </a:xfrm>
          <a:prstGeom prst="wedgeEllipseCallout">
            <a:avLst>
              <a:gd name="adj1" fmla="val 134980"/>
              <a:gd name="adj2" fmla="val 1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 smtClean="0">
                <a:latin typeface="+mj-lt"/>
              </a:rPr>
              <a:t>OFB : LE </a:t>
            </a:r>
            <a:r>
              <a:rPr lang="fr-FR" sz="3000" dirty="0">
                <a:latin typeface="+mj-lt"/>
              </a:rPr>
              <a:t>RHIN À </a:t>
            </a:r>
            <a:r>
              <a:rPr lang="fr-FR" sz="3000" dirty="0" smtClean="0">
                <a:latin typeface="+mj-lt"/>
              </a:rPr>
              <a:t>DRUSENHEIM</a:t>
            </a:r>
            <a:endParaRPr lang="fr-FR" sz="3000" dirty="0">
              <a:latin typeface="+mj-lt"/>
            </a:endParaRPr>
          </a:p>
        </p:txBody>
      </p:sp>
      <p:sp>
        <p:nvSpPr>
          <p:cNvPr id="9" name="Bulle ronde 8"/>
          <p:cNvSpPr/>
          <p:nvPr/>
        </p:nvSpPr>
        <p:spPr>
          <a:xfrm>
            <a:off x="9375913" y="7449662"/>
            <a:ext cx="4593031" cy="1369101"/>
          </a:xfrm>
          <a:prstGeom prst="wedgeEllipseCallout">
            <a:avLst>
              <a:gd name="adj1" fmla="val 147255"/>
              <a:gd name="adj2" fmla="val -88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 smtClean="0">
                <a:latin typeface="+mj-lt"/>
              </a:rPr>
              <a:t>LUBV : </a:t>
            </a:r>
            <a:r>
              <a:rPr lang="fr-FR" sz="3000" dirty="0" err="1" smtClean="0">
                <a:latin typeface="+mj-lt"/>
              </a:rPr>
              <a:t>bei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>
                <a:latin typeface="+mj-lt"/>
              </a:rPr>
              <a:t>Grauelsbaum</a:t>
            </a:r>
            <a:r>
              <a:rPr lang="fr-FR" sz="3000" dirty="0">
                <a:latin typeface="+mj-lt"/>
              </a:rPr>
              <a:t> (XX317.00)</a:t>
            </a:r>
          </a:p>
        </p:txBody>
      </p:sp>
      <p:sp>
        <p:nvSpPr>
          <p:cNvPr id="10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030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DataStreams</a:t>
            </a:r>
            <a:endParaRPr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828" y="4729137"/>
            <a:ext cx="9473333" cy="847002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01" y="5233058"/>
            <a:ext cx="7672072" cy="848294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 rot="1131478">
            <a:off x="9844033" y="9187268"/>
            <a:ext cx="4945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 err="1" smtClean="0">
                <a:latin typeface="+mj-lt"/>
              </a:rPr>
              <a:t>Vocabs</a:t>
            </a:r>
            <a:r>
              <a:rPr lang="fr-FR" sz="3000" dirty="0" smtClean="0">
                <a:latin typeface="+mj-lt"/>
              </a:rPr>
              <a:t> not </a:t>
            </a:r>
            <a:r>
              <a:rPr lang="fr-FR" sz="3000" dirty="0" err="1" smtClean="0">
                <a:latin typeface="+mj-lt"/>
              </a:rPr>
              <a:t>mapped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yet</a:t>
            </a:r>
            <a:r>
              <a:rPr lang="fr-FR" sz="3000" dirty="0" smtClean="0">
                <a:latin typeface="+mj-lt"/>
              </a:rPr>
              <a:t>,</a:t>
            </a:r>
          </a:p>
          <a:p>
            <a:r>
              <a:rPr lang="fr-FR" sz="3000" dirty="0" err="1" smtClean="0">
                <a:latin typeface="+mj-lt"/>
              </a:rPr>
              <a:t>would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be</a:t>
            </a:r>
            <a:r>
              <a:rPr lang="fr-FR" sz="3000" dirty="0" smtClean="0">
                <a:latin typeface="+mj-lt"/>
              </a:rPr>
              <a:t> the </a:t>
            </a:r>
            <a:r>
              <a:rPr lang="fr-FR" sz="3000" dirty="0" err="1" smtClean="0">
                <a:latin typeface="+mj-lt"/>
              </a:rPr>
              <a:t>ideal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next</a:t>
            </a:r>
            <a:r>
              <a:rPr lang="fr-FR" sz="3000" dirty="0" smtClean="0">
                <a:latin typeface="+mj-lt"/>
              </a:rPr>
              <a:t> </a:t>
            </a:r>
            <a:r>
              <a:rPr lang="fr-FR" sz="3000" dirty="0" err="1" smtClean="0">
                <a:latin typeface="+mj-lt"/>
              </a:rPr>
              <a:t>step</a:t>
            </a:r>
            <a:endParaRPr lang="fr-FR" sz="3000" dirty="0">
              <a:latin typeface="+mj-lt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9435485" y="9474529"/>
            <a:ext cx="6466260" cy="236616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ccolade fermante 18"/>
          <p:cNvSpPr/>
          <p:nvPr/>
        </p:nvSpPr>
        <p:spPr>
          <a:xfrm>
            <a:off x="7447529" y="5647708"/>
            <a:ext cx="1954888" cy="7841362"/>
          </a:xfrm>
          <a:prstGeom prst="rightBrace">
            <a:avLst>
              <a:gd name="adj1" fmla="val 0"/>
              <a:gd name="adj2" fmla="val 49239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ccolade fermante 19"/>
          <p:cNvSpPr/>
          <p:nvPr/>
        </p:nvSpPr>
        <p:spPr>
          <a:xfrm rot="10800000">
            <a:off x="16279286" y="11176862"/>
            <a:ext cx="835896" cy="132765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053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EU API4INSPIRE </a:t>
            </a:r>
            <a:r>
              <a:rPr lang="fr-FR" dirty="0" err="1" smtClean="0"/>
              <a:t>project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 err="1" smtClean="0"/>
              <a:t>Plotting</a:t>
            </a:r>
            <a:r>
              <a:rPr lang="fr-FR" dirty="0" smtClean="0"/>
              <a:t> </a:t>
            </a:r>
            <a:r>
              <a:rPr lang="fr-FR" dirty="0" err="1" smtClean="0"/>
              <a:t>DataStreams</a:t>
            </a:r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97274"/>
            <a:ext cx="13719219" cy="42005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54" y="4248504"/>
            <a:ext cx="7180475" cy="549812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9905"/>
            <a:ext cx="13719219" cy="4166095"/>
          </a:xfrm>
          <a:prstGeom prst="rect">
            <a:avLst/>
          </a:prstGeom>
        </p:spPr>
      </p:pic>
      <p:sp>
        <p:nvSpPr>
          <p:cNvPr id="13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Water part</a:t>
            </a:r>
            <a:endParaRPr dirty="0"/>
          </a:p>
        </p:txBody>
      </p:sp>
      <p:pic>
        <p:nvPicPr>
          <p:cNvPr id="14" name="Picture 2" descr="https://www.go-peg.eu/wp-content/uploads/2020/10/datacove-variante3_Tex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787" y="12559697"/>
            <a:ext cx="2187121" cy="9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 descr="Fraunhofer-Institut für Optronik, Systemtechnik und Bildauswertung IOSB -  YouTube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6" b="32426"/>
          <a:stretch/>
        </p:blipFill>
        <p:spPr bwMode="auto">
          <a:xfrm>
            <a:off x="14839350" y="12542531"/>
            <a:ext cx="3203721" cy="9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8" descr="https://www.geosolutionsgroup.com/wp-content/themes/zaki/img/logo.png?x639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862" y="12725472"/>
            <a:ext cx="3257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66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Conclusion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In EU, and water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momentum</a:t>
            </a:r>
            <a:r>
              <a:rPr lang="fr-FR" dirty="0" smtClean="0"/>
              <a:t> on </a:t>
            </a:r>
            <a:r>
              <a:rPr lang="fr-FR" dirty="0" err="1" smtClean="0"/>
              <a:t>implementing</a:t>
            </a:r>
            <a:r>
              <a:rPr lang="fr-FR" dirty="0" smtClean="0"/>
              <a:t> ST API for </a:t>
            </a:r>
            <a:r>
              <a:rPr lang="fr-FR" dirty="0" err="1" smtClean="0"/>
              <a:t>environmental</a:t>
            </a:r>
            <a:r>
              <a:rPr lang="fr-FR" dirty="0" smtClean="0"/>
              <a:t> observation</a:t>
            </a:r>
          </a:p>
          <a:p>
            <a:endParaRPr lang="fr-FR" dirty="0"/>
          </a:p>
          <a:p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easier</a:t>
            </a:r>
            <a:r>
              <a:rPr lang="fr-FR" dirty="0" smtClean="0"/>
              <a:t> to engage people (</a:t>
            </a:r>
            <a:r>
              <a:rPr lang="fr-FR" dirty="0" err="1" smtClean="0"/>
              <a:t>domain</a:t>
            </a:r>
            <a:r>
              <a:rPr lang="fr-FR" dirty="0" smtClean="0"/>
              <a:t> &amp; IT)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045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and </a:t>
            </a:r>
            <a:r>
              <a:rPr lang="fr-FR" dirty="0" err="1" smtClean="0"/>
              <a:t>thanks</a:t>
            </a:r>
            <a:r>
              <a:rPr lang="fr-FR" dirty="0" smtClean="0"/>
              <a:t> to</a:t>
            </a:r>
            <a:endParaRPr lang="fr-FR" dirty="0"/>
          </a:p>
        </p:txBody>
      </p:sp>
      <p:pic>
        <p:nvPicPr>
          <p:cNvPr id="11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910443"/>
            <a:ext cx="18314122" cy="1144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206500" y="1933334"/>
            <a:ext cx="81661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s.grellet@brgm.fr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m.beaufils@brgm.fr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h.bressan@brgm.fr</a:t>
            </a:r>
          </a:p>
          <a:p>
            <a:pPr algn="l"/>
            <a:endParaRPr lang="en-US" sz="3400" dirty="0" smtClean="0">
              <a:solidFill>
                <a:srgbClr val="FFFFFF"/>
              </a:solidFill>
              <a:latin typeface="+mj-lt"/>
            </a:endParaRPr>
          </a:p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Kathi@DataCove.eu</a:t>
            </a:r>
          </a:p>
          <a:p>
            <a:pPr algn="l"/>
            <a:r>
              <a:rPr lang="en-US" sz="3400" dirty="0">
                <a:solidFill>
                  <a:srgbClr val="FFFFFF"/>
                </a:solidFill>
                <a:latin typeface="+mj-lt"/>
              </a:rPr>
              <a:t>hylke.vanderschaaf@iosb.fraunhofer.de</a:t>
            </a:r>
          </a:p>
          <a:p>
            <a:pPr algn="l"/>
            <a:r>
              <a:rPr lang="en-US" sz="3400" dirty="0" smtClean="0">
                <a:solidFill>
                  <a:srgbClr val="FFFFFF"/>
                </a:solidFill>
                <a:latin typeface="+mj-lt"/>
              </a:rPr>
              <a:t>edlew@bgs.ac.uk</a:t>
            </a:r>
            <a:endParaRPr lang="en-US" sz="34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06" y="11502203"/>
            <a:ext cx="3816403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ec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 : </a:t>
            </a:r>
            <a:r>
              <a:rPr lang="fr-FR" dirty="0" err="1" smtClean="0"/>
              <a:t>level</a:t>
            </a:r>
            <a:r>
              <a:rPr lang="fr-FR" dirty="0"/>
              <a:t>, </a:t>
            </a:r>
            <a:r>
              <a:rPr lang="fr-FR" dirty="0" err="1"/>
              <a:t>temp</a:t>
            </a:r>
            <a:r>
              <a:rPr lang="fr-FR" dirty="0"/>
              <a:t>, </a:t>
            </a:r>
            <a:r>
              <a:rPr lang="fr-FR" dirty="0" err="1"/>
              <a:t>conductivity</a:t>
            </a:r>
            <a:r>
              <a:rPr lang="fr-FR" dirty="0"/>
              <a:t>, ….</a:t>
            </a:r>
            <a:endParaRPr lang="fr-FR" dirty="0" smtClean="0"/>
          </a:p>
          <a:p>
            <a:r>
              <a:rPr lang="fr-FR" dirty="0" err="1" smtClean="0"/>
              <a:t>SurfaceWater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 / </a:t>
            </a:r>
            <a:r>
              <a:rPr lang="fr-FR" dirty="0" err="1" smtClean="0"/>
              <a:t>quality</a:t>
            </a:r>
            <a:endParaRPr lang="fr-FR" dirty="0" smtClean="0"/>
          </a:p>
          <a:p>
            <a:r>
              <a:rPr lang="fr-FR" dirty="0" err="1" smtClean="0"/>
              <a:t>See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github.com/INSIDE-information-systems/SensorThingsAPI</a:t>
            </a:r>
            <a:r>
              <a:rPr lang="fr-FR" dirty="0" smtClean="0"/>
              <a:t> (</a:t>
            </a:r>
            <a:r>
              <a:rPr lang="fr-FR" dirty="0" err="1" smtClean="0"/>
              <a:t>include</a:t>
            </a:r>
            <a:r>
              <a:rPr lang="fr-FR" dirty="0" smtClean="0"/>
              <a:t>  Marine – IFREMER and </a:t>
            </a:r>
            <a:r>
              <a:rPr lang="fr-FR" dirty="0" err="1" smtClean="0"/>
              <a:t>Soil</a:t>
            </a:r>
            <a:r>
              <a:rPr lang="fr-FR" dirty="0" smtClean="0"/>
              <a:t> – INRAE </a:t>
            </a:r>
            <a:r>
              <a:rPr lang="fr-FR" dirty="0" err="1" smtClean="0"/>
              <a:t>examples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HydroDWG</a:t>
            </a:r>
            <a:r>
              <a:rPr lang="fr-FR" dirty="0" smtClean="0"/>
              <a:t> </a:t>
            </a:r>
            <a:r>
              <a:rPr lang="fr-FR" dirty="0"/>
              <a:t>WQ </a:t>
            </a:r>
            <a:r>
              <a:rPr lang="fr-FR" dirty="0" err="1" smtClean="0"/>
              <a:t>seminar</a:t>
            </a:r>
            <a:r>
              <a:rPr lang="fr-FR" dirty="0" smtClean="0"/>
              <a:t> 2021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external.ogc.org/twiki_public/HydrologyDWG/HydroDWGSeminarMarch2021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Endpoints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EU API4INSPIRE </a:t>
            </a:r>
            <a:r>
              <a:rPr lang="fr-FR" dirty="0" err="1" smtClean="0"/>
              <a:t>project</a:t>
            </a:r>
            <a:endParaRPr lang="fr-FR" dirty="0"/>
          </a:p>
          <a:p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5752" cy="10782622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Ground water </a:t>
            </a:r>
            <a:r>
              <a:rPr lang="fr-FR" dirty="0" err="1" smtClean="0"/>
              <a:t>quantity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GPRS </a:t>
            </a:r>
            <a:r>
              <a:rPr lang="fr-FR" dirty="0" err="1" smtClean="0"/>
              <a:t>sensors</a:t>
            </a:r>
            <a:r>
              <a:rPr lang="fr-FR" dirty="0" smtClean="0"/>
              <a:t> (~1200) -&gt; </a:t>
            </a:r>
            <a:r>
              <a:rPr lang="fr-FR" dirty="0" err="1" smtClean="0"/>
              <a:t>PubSub</a:t>
            </a:r>
            <a:r>
              <a:rPr lang="fr-FR" dirty="0" smtClean="0"/>
              <a:t> -&gt; ST API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8395" y="4905442"/>
            <a:ext cx="17097671" cy="91047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91018" y="6627168"/>
            <a:ext cx="6001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smtClean="0"/>
              <a:t>data.geoscience.fr/ncl/ObsProp/186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Ground water </a:t>
            </a:r>
            <a:r>
              <a:rPr lang="fr-FR" dirty="0" err="1" smtClean="0"/>
              <a:t>quantity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Observed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linked</a:t>
            </a:r>
            <a:r>
              <a:rPr lang="fr-FR" dirty="0" smtClean="0"/>
              <a:t> to </a:t>
            </a:r>
            <a:r>
              <a:rPr lang="fr-FR" dirty="0" err="1" smtClean="0"/>
              <a:t>codeList</a:t>
            </a:r>
            <a:r>
              <a:rPr lang="fr-FR" dirty="0" smtClean="0"/>
              <a:t> </a:t>
            </a:r>
            <a:r>
              <a:rPr lang="fr-FR" dirty="0" err="1" smtClean="0"/>
              <a:t>registries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020"/>
            <a:ext cx="11726069" cy="82709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57" y="-1078222"/>
            <a:ext cx="23101446" cy="1268288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V="1">
            <a:off x="5188226" y="7553739"/>
            <a:ext cx="7744343" cy="39757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2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Surface water </a:t>
            </a:r>
            <a:r>
              <a:rPr lang="fr-FR" dirty="0" err="1" smtClean="0"/>
              <a:t>quality</a:t>
            </a:r>
            <a:endParaRPr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/>
              <a:t>f</a:t>
            </a:r>
            <a:r>
              <a:rPr lang="fr-FR" dirty="0" err="1" smtClean="0"/>
              <a:t>eature</a:t>
            </a:r>
            <a:r>
              <a:rPr lang="fr-FR" dirty="0" smtClean="0"/>
              <a:t> (hydro network, station, observation collection) has a URI </a:t>
            </a:r>
            <a:r>
              <a:rPr lang="fr-FR" dirty="0" err="1" smtClean="0"/>
              <a:t>enabling</a:t>
            </a:r>
            <a:r>
              <a:rPr lang="fr-FR" dirty="0" smtClean="0"/>
              <a:t> ST API &lt;-&gt; OGC API </a:t>
            </a:r>
            <a:r>
              <a:rPr lang="fr-FR" dirty="0" err="1" smtClean="0"/>
              <a:t>crosswalk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32" name="Picture 8" descr="Hydro data Zoom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" y="5725491"/>
            <a:ext cx="13979072" cy="786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gure 2 : Sensing Profile Core Entities V1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530" y="5725491"/>
            <a:ext cx="11157846" cy="79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5029199" y="8044068"/>
            <a:ext cx="15278271" cy="5590631"/>
            <a:chOff x="5029199" y="8044068"/>
            <a:chExt cx="15278271" cy="5590631"/>
          </a:xfrm>
        </p:grpSpPr>
        <p:sp>
          <p:nvSpPr>
            <p:cNvPr id="4" name="Ellipse 3"/>
            <p:cNvSpPr/>
            <p:nvPr/>
          </p:nvSpPr>
          <p:spPr>
            <a:xfrm>
              <a:off x="5029199" y="12225130"/>
              <a:ext cx="1848679" cy="1409569"/>
            </a:xfrm>
            <a:prstGeom prst="ellipse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16543681" y="8044068"/>
              <a:ext cx="3763789" cy="2491410"/>
            </a:xfrm>
            <a:prstGeom prst="ellipse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8" name="Connecteur droit avec flèche 7"/>
            <p:cNvCxnSpPr>
              <a:stCxn id="4" idx="6"/>
              <a:endCxn id="17" idx="2"/>
            </p:cNvCxnSpPr>
            <p:nvPr/>
          </p:nvCxnSpPr>
          <p:spPr>
            <a:xfrm flipV="1">
              <a:off x="6877878" y="9289773"/>
              <a:ext cx="9665803" cy="3640142"/>
            </a:xfrm>
            <a:prstGeom prst="straightConnector1">
              <a:avLst/>
            </a:prstGeom>
            <a:noFill/>
            <a:ln w="50800" cap="flat">
              <a:solidFill>
                <a:srgbClr val="FF0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3544922" y="10374664"/>
            <a:ext cx="13018637" cy="2124871"/>
            <a:chOff x="3544922" y="10374664"/>
            <a:chExt cx="13018637" cy="2124871"/>
          </a:xfrm>
        </p:grpSpPr>
        <p:sp>
          <p:nvSpPr>
            <p:cNvPr id="20" name="Ellipse 19"/>
            <p:cNvSpPr/>
            <p:nvPr/>
          </p:nvSpPr>
          <p:spPr>
            <a:xfrm>
              <a:off x="3544922" y="11089966"/>
              <a:ext cx="1848679" cy="1409569"/>
            </a:xfrm>
            <a:prstGeom prst="ellipse">
              <a:avLst/>
            </a:prstGeom>
            <a:noFill/>
            <a:ln w="635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13642092" y="10374664"/>
              <a:ext cx="2921467" cy="1409569"/>
            </a:xfrm>
            <a:prstGeom prst="ellipse">
              <a:avLst/>
            </a:prstGeom>
            <a:noFill/>
            <a:ln w="635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 flipV="1">
              <a:off x="5393601" y="11231306"/>
              <a:ext cx="8248491" cy="309602"/>
            </a:xfrm>
            <a:prstGeom prst="straightConnector1">
              <a:avLst/>
            </a:prstGeom>
            <a:noFill/>
            <a:ln w="50800" cap="flat">
              <a:solidFill>
                <a:srgbClr val="00B050"/>
              </a:solidFill>
              <a:prstDash val="sys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ZoneTexte 1"/>
          <p:cNvSpPr txBox="1"/>
          <p:nvPr/>
        </p:nvSpPr>
        <p:spPr>
          <a:xfrm rot="20315841">
            <a:off x="12379496" y="10209301"/>
            <a:ext cx="63318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URI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1719528" y="11279442"/>
            <a:ext cx="63318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URI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727532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/>
          <a:stretch/>
        </p:blipFill>
        <p:spPr>
          <a:xfrm>
            <a:off x="1206500" y="4137748"/>
            <a:ext cx="19455712" cy="95782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9331706" y="9826913"/>
            <a:ext cx="4161396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130 M+ observations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1498408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5892" r="19345" b="27616"/>
          <a:stretch/>
        </p:blipFill>
        <p:spPr>
          <a:xfrm>
            <a:off x="1206500" y="4486626"/>
            <a:ext cx="15996074" cy="9704732"/>
          </a:xfrm>
          <a:prstGeom prst="rect">
            <a:avLst/>
          </a:prstGeom>
        </p:spPr>
      </p:pic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a pattern to use ST API Part1 for Water </a:t>
            </a:r>
            <a:r>
              <a:rPr lang="fr-FR" dirty="0" err="1" smtClean="0"/>
              <a:t>Quality</a:t>
            </a:r>
            <a:r>
              <a:rPr lang="fr-FR" dirty="0" smtClean="0"/>
              <a:t> : 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2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Definition</a:t>
            </a:r>
            <a:r>
              <a:rPr lang="fr-FR" dirty="0" smtClean="0"/>
              <a:t> of a pattern to use ST API Part1 for Water </a:t>
            </a:r>
            <a:r>
              <a:rPr lang="fr-FR" dirty="0" err="1" smtClean="0"/>
              <a:t>Quality</a:t>
            </a:r>
            <a:r>
              <a:rPr lang="fr-FR" dirty="0" smtClean="0"/>
              <a:t> : </a:t>
            </a:r>
            <a:r>
              <a:rPr lang="fr-FR" dirty="0" err="1" smtClean="0"/>
              <a:t>adding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t="6987" r="9606" b="27715"/>
          <a:stretch/>
        </p:blipFill>
        <p:spPr>
          <a:xfrm>
            <a:off x="813668" y="5632980"/>
            <a:ext cx="18592245" cy="803081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299528" y="12531070"/>
            <a:ext cx="698588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Black : 3 water </a:t>
            </a:r>
            <a:r>
              <a:rPr kumimoji="0" lang="fr-FR" sz="3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quality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datastreams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(at the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same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station etc…)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+mj-lt"/>
              <a:ea typeface="Mont Book"/>
              <a:cs typeface="Mont Book"/>
              <a:sym typeface="Mont Book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8525248" y="10877268"/>
            <a:ext cx="5676234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White: one </a:t>
            </a:r>
            <a:r>
              <a:rPr kumimoji="0" lang="fr-FR" sz="3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environmental</a:t>
            </a: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4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condition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(at a </a:t>
            </a:r>
            <a:r>
              <a:rPr kumimoji="0" lang="fr-FR" sz="3400" b="0" i="0" u="none" strike="noStrike" cap="none" spc="0" normalizeH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given</a:t>
            </a:r>
            <a:r>
              <a:rPr kumimoji="0" lang="fr-FR" sz="3400" b="0" i="0" u="none" strike="noStrike" cap="none" spc="0" normalizeH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station)</a:t>
            </a:r>
            <a:endParaRPr kumimoji="0" lang="fr-FR" sz="3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12" name="Picture 2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072" y="5273227"/>
            <a:ext cx="717073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à coins arrondis 12"/>
          <p:cNvSpPr/>
          <p:nvPr/>
        </p:nvSpPr>
        <p:spPr>
          <a:xfrm>
            <a:off x="16960640" y="5424039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Water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21163717" y="5424039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Environmental</a:t>
            </a:r>
            <a:r>
              <a:rPr lang="fr-FR" dirty="0" smtClean="0"/>
              <a:t> conditions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8554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 smtClean="0"/>
              <a:t>French </a:t>
            </a:r>
            <a:r>
              <a:rPr lang="fr-FR" dirty="0" err="1" smtClean="0"/>
              <a:t>side</a:t>
            </a:r>
            <a:endParaRPr dirty="0"/>
          </a:p>
        </p:txBody>
      </p:sp>
      <p:sp>
        <p:nvSpPr>
          <p:cNvPr id="296" name="Slide Subtitle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Surface water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23177500" cy="8256012"/>
          </a:xfrm>
        </p:spPr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60" y="5485838"/>
            <a:ext cx="5919062" cy="7253575"/>
          </a:xfrm>
          <a:prstGeom prst="rect">
            <a:avLst/>
          </a:prstGeom>
        </p:spPr>
      </p:pic>
      <p:sp>
        <p:nvSpPr>
          <p:cNvPr id="13" name="Bulle ronde 12"/>
          <p:cNvSpPr/>
          <p:nvPr/>
        </p:nvSpPr>
        <p:spPr>
          <a:xfrm>
            <a:off x="0" y="6054819"/>
            <a:ext cx="2486372" cy="792088"/>
          </a:xfrm>
          <a:prstGeom prst="wedgeEllipseCallout">
            <a:avLst>
              <a:gd name="adj1" fmla="val 110105"/>
              <a:gd name="adj2" fmla="val 17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OFB : LE </a:t>
            </a:r>
            <a:r>
              <a:rPr lang="fr-FR" sz="1400" dirty="0"/>
              <a:t>RHIN À </a:t>
            </a:r>
            <a:r>
              <a:rPr lang="fr-FR" sz="1400" dirty="0" smtClean="0"/>
              <a:t>DRUSENHEIM</a:t>
            </a:r>
            <a:endParaRPr lang="fr-FR" sz="1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08" y="5553004"/>
            <a:ext cx="15339792" cy="46559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399" y="12392193"/>
            <a:ext cx="2616333" cy="114276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7612" y="12775832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0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480</Words>
  <Application>Microsoft Office PowerPoint</Application>
  <PresentationFormat>Personnalisé</PresentationFormat>
  <Paragraphs>93</Paragraphs>
  <Slides>20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Helvetica Neue</vt:lpstr>
      <vt:lpstr>Helvetica Neue Medium</vt:lpstr>
      <vt:lpstr>Mont Book</vt:lpstr>
      <vt:lpstr>Mont SemiBold</vt:lpstr>
      <vt:lpstr>30_BasicColor</vt:lpstr>
      <vt:lpstr>ST API in the hydro  Community –EU insights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French side</vt:lpstr>
      <vt:lpstr>British side</vt:lpstr>
      <vt:lpstr>British side</vt:lpstr>
      <vt:lpstr>EU API4INSPIRE project</vt:lpstr>
      <vt:lpstr>EU API4INSPIRE project</vt:lpstr>
      <vt:lpstr>EU API4INSPIRE project</vt:lpstr>
      <vt:lpstr>EU API4INSPIRE project</vt:lpstr>
      <vt:lpstr>Conclusion</vt:lpstr>
      <vt:lpstr>Thank you and thanks to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Grellet Sylvain</cp:lastModifiedBy>
  <cp:revision>56</cp:revision>
  <dcterms:modified xsi:type="dcterms:W3CDTF">2022-09-29T13:36:33Z</dcterms:modified>
</cp:coreProperties>
</file>